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9" r:id="rId4"/>
    <p:sldId id="261" r:id="rId5"/>
    <p:sldId id="262" r:id="rId6"/>
    <p:sldId id="263" r:id="rId7"/>
    <p:sldId id="265" r:id="rId8"/>
    <p:sldId id="266" r:id="rId9"/>
    <p:sldId id="267" r:id="rId10"/>
    <p:sldId id="268" r:id="rId11"/>
    <p:sldId id="271" r:id="rId12"/>
    <p:sldId id="270" r:id="rId13"/>
    <p:sldId id="272" r:id="rId14"/>
    <p:sldId id="269" r:id="rId15"/>
    <p:sldId id="273" r:id="rId16"/>
    <p:sldId id="274" r:id="rId17"/>
    <p:sldId id="277" r:id="rId18"/>
    <p:sldId id="305" r:id="rId19"/>
    <p:sldId id="278" r:id="rId20"/>
    <p:sldId id="279" r:id="rId21"/>
    <p:sldId id="283" r:id="rId22"/>
    <p:sldId id="280" r:id="rId23"/>
    <p:sldId id="285" r:id="rId24"/>
    <p:sldId id="303" r:id="rId25"/>
    <p:sldId id="284" r:id="rId26"/>
    <p:sldId id="286" r:id="rId27"/>
    <p:sldId id="287" r:id="rId28"/>
    <p:sldId id="288" r:id="rId29"/>
    <p:sldId id="289" r:id="rId30"/>
    <p:sldId id="291" r:id="rId31"/>
    <p:sldId id="304" r:id="rId32"/>
    <p:sldId id="297" r:id="rId33"/>
    <p:sldId id="292" r:id="rId34"/>
    <p:sldId id="293" r:id="rId35"/>
    <p:sldId id="300" r:id="rId36"/>
    <p:sldId id="296" r:id="rId37"/>
    <p:sldId id="294" r:id="rId38"/>
    <p:sldId id="299" r:id="rId39"/>
    <p:sldId id="301" r:id="rId40"/>
    <p:sldId id="30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05-11-20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05-11-20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05-11-20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SURFACE INFECTIONS</a:t>
            </a:r>
            <a:endParaRPr lang="en-IN" dirty="0"/>
          </a:p>
        </p:txBody>
      </p:sp>
      <p:sp>
        <p:nvSpPr>
          <p:cNvPr id="3" name="Subtitle 2"/>
          <p:cNvSpPr>
            <a:spLocks noGrp="1"/>
          </p:cNvSpPr>
          <p:nvPr>
            <p:ph type="subTitle" idx="1"/>
          </p:nvPr>
        </p:nvSpPr>
        <p:spPr/>
        <p:txBody>
          <a:bodyPr/>
          <a:lstStyle/>
          <a:p>
            <a:r>
              <a:rPr lang="en-US" dirty="0" smtClean="0"/>
              <a:t>Dr. </a:t>
            </a:r>
            <a:r>
              <a:rPr lang="en-US" dirty="0" err="1" smtClean="0"/>
              <a:t>Reshma</a:t>
            </a:r>
            <a:r>
              <a:rPr lang="en-US" dirty="0" smtClean="0"/>
              <a:t> </a:t>
            </a:r>
            <a:r>
              <a:rPr lang="en-US" dirty="0" err="1" smtClean="0"/>
              <a:t>Reghu</a:t>
            </a:r>
            <a:endParaRPr lang="en-US" dirty="0" smtClean="0"/>
          </a:p>
          <a:p>
            <a:endParaRPr lang="en-IN" dirty="0"/>
          </a:p>
        </p:txBody>
      </p:sp>
    </p:spTree>
    <p:extLst>
      <p:ext uri="{BB962C8B-B14F-4D97-AF65-F5344CB8AC3E}">
        <p14:creationId xmlns="" xmlns:p14="http://schemas.microsoft.com/office/powerpoint/2010/main" val="2843693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racho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354" y="0"/>
            <a:ext cx="917235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113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CHEMOTHERAPY</a:t>
            </a:r>
            <a:endParaRPr lang="en-IN" dirty="0"/>
          </a:p>
        </p:txBody>
      </p:sp>
      <p:sp>
        <p:nvSpPr>
          <p:cNvPr id="3" name="Content Placeholder 2"/>
          <p:cNvSpPr>
            <a:spLocks noGrp="1"/>
          </p:cNvSpPr>
          <p:nvPr>
            <p:ph idx="1"/>
          </p:nvPr>
        </p:nvSpPr>
        <p:spPr>
          <a:xfrm>
            <a:off x="0" y="990600"/>
            <a:ext cx="9144000" cy="5867400"/>
          </a:xfrm>
        </p:spPr>
        <p:txBody>
          <a:bodyPr>
            <a:normAutofit fontScale="92500" lnSpcReduction="10000"/>
          </a:bodyPr>
          <a:lstStyle/>
          <a:p>
            <a:pPr algn="just"/>
            <a:r>
              <a:rPr lang="en-IN" dirty="0"/>
              <a:t>T</a:t>
            </a:r>
            <a:r>
              <a:rPr lang="en-IN" dirty="0" smtClean="0"/>
              <a:t>he </a:t>
            </a:r>
            <a:r>
              <a:rPr lang="en-IN" dirty="0"/>
              <a:t>objective </a:t>
            </a:r>
            <a:r>
              <a:rPr lang="en-IN" dirty="0" smtClean="0"/>
              <a:t>of chemotherapy </a:t>
            </a:r>
            <a:r>
              <a:rPr lang="en-IN" dirty="0"/>
              <a:t>is to reduce severity, lower the incidence </a:t>
            </a:r>
            <a:r>
              <a:rPr lang="en-IN" dirty="0" smtClean="0"/>
              <a:t>and to decrease </a:t>
            </a:r>
            <a:r>
              <a:rPr lang="en-IN" dirty="0"/>
              <a:t>the prevalence of trachoma</a:t>
            </a:r>
            <a:r>
              <a:rPr lang="en-IN" dirty="0" smtClean="0"/>
              <a:t>.</a:t>
            </a:r>
          </a:p>
          <a:p>
            <a:pPr algn="just"/>
            <a:r>
              <a:rPr lang="en-IN" dirty="0" smtClean="0"/>
              <a:t> The antibiotic </a:t>
            </a:r>
            <a:r>
              <a:rPr lang="en-IN" dirty="0"/>
              <a:t>of choice is 1 per cent ophthalmic ointment or </a:t>
            </a:r>
            <a:r>
              <a:rPr lang="en-IN" dirty="0" smtClean="0"/>
              <a:t>oily suspension </a:t>
            </a:r>
            <a:r>
              <a:rPr lang="en-IN" dirty="0"/>
              <a:t>of </a:t>
            </a:r>
            <a:r>
              <a:rPr lang="en-IN" dirty="0" err="1" smtClean="0">
                <a:solidFill>
                  <a:srgbClr val="FF0000"/>
                </a:solidFill>
              </a:rPr>
              <a:t>tetracyclines</a:t>
            </a:r>
            <a:r>
              <a:rPr lang="en-IN" dirty="0" smtClean="0">
                <a:solidFill>
                  <a:srgbClr val="FF0000"/>
                </a:solidFill>
              </a:rPr>
              <a:t>. Erythromycin </a:t>
            </a:r>
            <a:r>
              <a:rPr lang="en-IN" dirty="0">
                <a:solidFill>
                  <a:srgbClr val="FF0000"/>
                </a:solidFill>
              </a:rPr>
              <a:t>and </a:t>
            </a:r>
            <a:r>
              <a:rPr lang="en-IN" dirty="0" smtClean="0">
                <a:solidFill>
                  <a:srgbClr val="FF0000"/>
                </a:solidFill>
              </a:rPr>
              <a:t>rifampicin </a:t>
            </a:r>
            <a:r>
              <a:rPr lang="en-IN" dirty="0" smtClean="0"/>
              <a:t>have </a:t>
            </a:r>
            <a:r>
              <a:rPr lang="en-IN" dirty="0"/>
              <a:t>also been used in the treatment of trachoma.</a:t>
            </a:r>
          </a:p>
          <a:p>
            <a:pPr algn="just"/>
            <a:r>
              <a:rPr lang="en-IN" dirty="0"/>
              <a:t>Treatment may be given to the entire community this </a:t>
            </a:r>
            <a:r>
              <a:rPr lang="en-IN" dirty="0" smtClean="0"/>
              <a:t>is known </a:t>
            </a:r>
            <a:r>
              <a:rPr lang="en-IN" dirty="0"/>
              <a:t>as </a:t>
            </a:r>
            <a:r>
              <a:rPr lang="en-IN" b="1" dirty="0"/>
              <a:t>mass treatment </a:t>
            </a:r>
            <a:r>
              <a:rPr lang="en-IN" dirty="0"/>
              <a:t>(or blanket treatment). </a:t>
            </a:r>
            <a:endParaRPr lang="en-IN" dirty="0" smtClean="0"/>
          </a:p>
          <a:p>
            <a:pPr algn="just"/>
            <a:r>
              <a:rPr lang="en-IN" dirty="0" smtClean="0"/>
              <a:t>In some programmes</a:t>
            </a:r>
            <a:r>
              <a:rPr lang="en-IN" dirty="0"/>
              <a:t>, </a:t>
            </a:r>
            <a:r>
              <a:rPr lang="en-IN" b="1" dirty="0"/>
              <a:t>selective treatment </a:t>
            </a:r>
            <a:r>
              <a:rPr lang="en-IN" dirty="0"/>
              <a:t>is chosen, in which </a:t>
            </a:r>
            <a:r>
              <a:rPr lang="en-IN" dirty="0" smtClean="0"/>
              <a:t>case, the </a:t>
            </a:r>
            <a:r>
              <a:rPr lang="en-IN" dirty="0"/>
              <a:t>whole population at risk is screened, and treatment </a:t>
            </a:r>
            <a:r>
              <a:rPr lang="en-IN" dirty="0" smtClean="0"/>
              <a:t>is applied </a:t>
            </a:r>
            <a:r>
              <a:rPr lang="en-IN" dirty="0"/>
              <a:t>only to persons with active trachoma</a:t>
            </a:r>
          </a:p>
        </p:txBody>
      </p:sp>
    </p:spTree>
    <p:extLst>
      <p:ext uri="{BB962C8B-B14F-4D97-AF65-F5344CB8AC3E}">
        <p14:creationId xmlns="" xmlns:p14="http://schemas.microsoft.com/office/powerpoint/2010/main" val="162117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racho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129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IN" i="1" dirty="0"/>
              <a:t>(a) </a:t>
            </a:r>
            <a:r>
              <a:rPr lang="en-IN" dirty="0"/>
              <a:t>Mass </a:t>
            </a:r>
            <a:r>
              <a:rPr lang="en-IN" i="1" dirty="0"/>
              <a:t>treatment</a:t>
            </a:r>
            <a:endParaRPr lang="en-IN" dirty="0"/>
          </a:p>
        </p:txBody>
      </p:sp>
      <p:sp>
        <p:nvSpPr>
          <p:cNvPr id="3" name="Content Placeholder 2"/>
          <p:cNvSpPr>
            <a:spLocks noGrp="1"/>
          </p:cNvSpPr>
          <p:nvPr>
            <p:ph idx="1"/>
          </p:nvPr>
        </p:nvSpPr>
        <p:spPr>
          <a:xfrm>
            <a:off x="0" y="990600"/>
            <a:ext cx="9144000" cy="5867400"/>
          </a:xfrm>
        </p:spPr>
        <p:txBody>
          <a:bodyPr>
            <a:normAutofit/>
          </a:bodyPr>
          <a:lstStyle/>
          <a:p>
            <a:pPr algn="just"/>
            <a:r>
              <a:rPr lang="en-IN" dirty="0"/>
              <a:t>A prevalence of more than 5 per cent severe </a:t>
            </a:r>
            <a:r>
              <a:rPr lang="en-IN" dirty="0" smtClean="0"/>
              <a:t>and moderate </a:t>
            </a:r>
            <a:r>
              <a:rPr lang="en-IN" dirty="0"/>
              <a:t>trachoma in children under 10 years is </a:t>
            </a:r>
            <a:r>
              <a:rPr lang="en-IN" dirty="0" smtClean="0"/>
              <a:t>an indication </a:t>
            </a:r>
            <a:r>
              <a:rPr lang="en-IN" dirty="0"/>
              <a:t>for mass or blanket treatment</a:t>
            </a:r>
            <a:r>
              <a:rPr lang="en-IN" dirty="0" smtClean="0"/>
              <a:t>.</a:t>
            </a:r>
            <a:endParaRPr lang="en-IN" dirty="0"/>
          </a:p>
          <a:p>
            <a:pPr algn="just"/>
            <a:r>
              <a:rPr lang="en-IN" dirty="0" smtClean="0"/>
              <a:t>Emphasis </a:t>
            </a:r>
            <a:r>
              <a:rPr lang="en-IN" dirty="0"/>
              <a:t>is now </a:t>
            </a:r>
            <a:r>
              <a:rPr lang="en-IN" dirty="0" smtClean="0"/>
              <a:t>being placed </a:t>
            </a:r>
            <a:r>
              <a:rPr lang="en-IN" dirty="0"/>
              <a:t>on the active participation of the community itself </a:t>
            </a:r>
            <a:r>
              <a:rPr lang="en-IN" dirty="0" smtClean="0"/>
              <a:t>in trachoma </a:t>
            </a:r>
            <a:r>
              <a:rPr lang="en-IN" dirty="0"/>
              <a:t>control activities and on the utilization of </a:t>
            </a:r>
            <a:r>
              <a:rPr lang="en-IN" dirty="0" smtClean="0"/>
              <a:t>village health </a:t>
            </a:r>
            <a:r>
              <a:rPr lang="en-IN" dirty="0"/>
              <a:t>guides {primary health care workers). </a:t>
            </a:r>
            <a:endParaRPr lang="en-IN" dirty="0" smtClean="0"/>
          </a:p>
          <a:p>
            <a:pPr algn="just"/>
            <a:r>
              <a:rPr lang="en-IN" dirty="0" smtClean="0"/>
              <a:t>This makes possible </a:t>
            </a:r>
            <a:r>
              <a:rPr lang="en-IN" dirty="0"/>
              <a:t>a wider coverage and a greater efficacy of </a:t>
            </a:r>
            <a:r>
              <a:rPr lang="en-IN" dirty="0" smtClean="0"/>
              <a:t>the programme</a:t>
            </a:r>
            <a:endParaRPr lang="en-IN" dirty="0"/>
          </a:p>
        </p:txBody>
      </p:sp>
    </p:spTree>
    <p:extLst>
      <p:ext uri="{BB962C8B-B14F-4D97-AF65-F5344CB8AC3E}">
        <p14:creationId xmlns="" xmlns:p14="http://schemas.microsoft.com/office/powerpoint/2010/main" val="276340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racho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3211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IN" dirty="0"/>
              <a:t>Surveillance</a:t>
            </a:r>
          </a:p>
        </p:txBody>
      </p:sp>
      <p:sp>
        <p:nvSpPr>
          <p:cNvPr id="3" name="Content Placeholder 2"/>
          <p:cNvSpPr>
            <a:spLocks noGrp="1"/>
          </p:cNvSpPr>
          <p:nvPr>
            <p:ph idx="1"/>
          </p:nvPr>
        </p:nvSpPr>
        <p:spPr>
          <a:xfrm>
            <a:off x="0" y="1295400"/>
            <a:ext cx="9144000" cy="5562600"/>
          </a:xfrm>
        </p:spPr>
        <p:txBody>
          <a:bodyPr>
            <a:normAutofit/>
          </a:bodyPr>
          <a:lstStyle/>
          <a:p>
            <a:pPr algn="just"/>
            <a:r>
              <a:rPr lang="en-IN" dirty="0"/>
              <a:t>Once control of blinding trachoma has been </a:t>
            </a:r>
            <a:r>
              <a:rPr lang="en-IN" dirty="0" smtClean="0"/>
              <a:t>achieved, provision </a:t>
            </a:r>
            <a:r>
              <a:rPr lang="en-IN" dirty="0"/>
              <a:t>must be made to maintain surveillance, which </a:t>
            </a:r>
            <a:r>
              <a:rPr lang="en-IN" dirty="0" smtClean="0"/>
              <a:t>may be </a:t>
            </a:r>
            <a:r>
              <a:rPr lang="en-IN" dirty="0"/>
              <a:t>necessary for several years after active </a:t>
            </a:r>
            <a:r>
              <a:rPr lang="en-IN" dirty="0" smtClean="0"/>
              <a:t>inflammatory trachoma </a:t>
            </a:r>
            <a:r>
              <a:rPr lang="en-IN" dirty="0"/>
              <a:t>has been controlled. </a:t>
            </a:r>
            <a:endParaRPr lang="en-IN" dirty="0" smtClean="0"/>
          </a:p>
          <a:p>
            <a:pPr algn="just"/>
            <a:r>
              <a:rPr lang="en-IN" dirty="0" smtClean="0"/>
              <a:t>Since </a:t>
            </a:r>
            <a:r>
              <a:rPr lang="en-IN" dirty="0"/>
              <a:t>trachoma is a </a:t>
            </a:r>
            <a:r>
              <a:rPr lang="en-IN" dirty="0" smtClean="0"/>
              <a:t>familial disease</a:t>
            </a:r>
            <a:r>
              <a:rPr lang="en-IN" dirty="0"/>
              <a:t>, the whole family group should be </a:t>
            </a:r>
            <a:r>
              <a:rPr lang="en-IN" dirty="0" smtClean="0"/>
              <a:t>under surveillance</a:t>
            </a:r>
            <a:r>
              <a:rPr lang="en-IN" dirty="0"/>
              <a:t>.</a:t>
            </a:r>
          </a:p>
        </p:txBody>
      </p:sp>
    </p:spTree>
    <p:extLst>
      <p:ext uri="{BB962C8B-B14F-4D97-AF65-F5344CB8AC3E}">
        <p14:creationId xmlns="" xmlns:p14="http://schemas.microsoft.com/office/powerpoint/2010/main" val="236036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IN" dirty="0"/>
              <a:t>Health education</a:t>
            </a:r>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pPr algn="just"/>
            <a:r>
              <a:rPr lang="en-IN" dirty="0"/>
              <a:t>The </a:t>
            </a:r>
            <a:r>
              <a:rPr lang="en-IN" dirty="0">
                <a:solidFill>
                  <a:srgbClr val="FF0000"/>
                </a:solidFill>
              </a:rPr>
              <a:t>mothers of </a:t>
            </a:r>
            <a:r>
              <a:rPr lang="en-IN" dirty="0" smtClean="0">
                <a:solidFill>
                  <a:srgbClr val="FF0000"/>
                </a:solidFill>
              </a:rPr>
              <a:t>young children </a:t>
            </a:r>
            <a:r>
              <a:rPr lang="en-IN" dirty="0"/>
              <a:t>should be the target for health education. </a:t>
            </a:r>
            <a:endParaRPr lang="en-IN" dirty="0" smtClean="0"/>
          </a:p>
          <a:p>
            <a:pPr algn="just"/>
            <a:r>
              <a:rPr lang="en-IN" dirty="0" smtClean="0"/>
              <a:t>Measures of </a:t>
            </a:r>
            <a:r>
              <a:rPr lang="en-IN" dirty="0" smtClean="0">
                <a:solidFill>
                  <a:srgbClr val="FF0000"/>
                </a:solidFill>
              </a:rPr>
              <a:t>personal </a:t>
            </a:r>
            <a:r>
              <a:rPr lang="en-IN" dirty="0">
                <a:solidFill>
                  <a:srgbClr val="FF0000"/>
                </a:solidFill>
              </a:rPr>
              <a:t>and community hygiene </a:t>
            </a:r>
            <a:r>
              <a:rPr lang="en-IN" dirty="0"/>
              <a:t>should also be </a:t>
            </a:r>
            <a:r>
              <a:rPr lang="en-IN" dirty="0" smtClean="0"/>
              <a:t>incorporated in </a:t>
            </a:r>
            <a:r>
              <a:rPr lang="en-IN" dirty="0"/>
              <a:t>programmes of health education. </a:t>
            </a:r>
            <a:endParaRPr lang="en-IN" dirty="0" smtClean="0"/>
          </a:p>
          <a:p>
            <a:pPr algn="just"/>
            <a:r>
              <a:rPr lang="en-IN" dirty="0" smtClean="0"/>
              <a:t>Thus </a:t>
            </a:r>
            <a:r>
              <a:rPr lang="en-IN" dirty="0"/>
              <a:t>real </a:t>
            </a:r>
            <a:r>
              <a:rPr lang="en-IN" dirty="0" smtClean="0"/>
              <a:t>primary prevention </a:t>
            </a:r>
            <a:r>
              <a:rPr lang="en-IN" dirty="0"/>
              <a:t>could only come through health education for </a:t>
            </a:r>
            <a:r>
              <a:rPr lang="en-IN" dirty="0" smtClean="0"/>
              <a:t>the total </a:t>
            </a:r>
            <a:r>
              <a:rPr lang="en-IN" dirty="0"/>
              <a:t>elimination of transmission. </a:t>
            </a:r>
            <a:endParaRPr lang="en-IN" dirty="0" smtClean="0"/>
          </a:p>
          <a:p>
            <a:pPr algn="just"/>
            <a:r>
              <a:rPr lang="en-IN" dirty="0" smtClean="0"/>
              <a:t>This </a:t>
            </a:r>
            <a:r>
              <a:rPr lang="en-IN" dirty="0"/>
              <a:t>would require </a:t>
            </a:r>
            <a:r>
              <a:rPr lang="en-IN" dirty="0" smtClean="0"/>
              <a:t>a permanent </a:t>
            </a:r>
            <a:r>
              <a:rPr lang="en-IN" dirty="0"/>
              <a:t>change in the </a:t>
            </a:r>
            <a:r>
              <a:rPr lang="en-IN" dirty="0">
                <a:solidFill>
                  <a:srgbClr val="FF0000"/>
                </a:solidFill>
              </a:rPr>
              <a:t>behaviour patterns and </a:t>
            </a:r>
            <a:r>
              <a:rPr lang="en-IN" dirty="0" smtClean="0">
                <a:solidFill>
                  <a:srgbClr val="FF0000"/>
                </a:solidFill>
              </a:rPr>
              <a:t>in environmental </a:t>
            </a:r>
            <a:r>
              <a:rPr lang="en-IN" dirty="0">
                <a:solidFill>
                  <a:srgbClr val="FF0000"/>
                </a:solidFill>
              </a:rPr>
              <a:t>factors</a:t>
            </a:r>
            <a:r>
              <a:rPr lang="en-IN" dirty="0"/>
              <a:t>. </a:t>
            </a:r>
            <a:endParaRPr lang="en-IN" dirty="0" smtClean="0"/>
          </a:p>
          <a:p>
            <a:pPr algn="just"/>
            <a:r>
              <a:rPr lang="en-IN" dirty="0" smtClean="0"/>
              <a:t>The </a:t>
            </a:r>
            <a:r>
              <a:rPr lang="en-IN" dirty="0"/>
              <a:t>final solution would be </a:t>
            </a:r>
            <a:r>
              <a:rPr lang="en-IN" dirty="0" smtClean="0"/>
              <a:t>the </a:t>
            </a:r>
            <a:r>
              <a:rPr lang="en-IN" dirty="0" smtClean="0">
                <a:solidFill>
                  <a:srgbClr val="FF0000"/>
                </a:solidFill>
              </a:rPr>
              <a:t>improvement </a:t>
            </a:r>
            <a:r>
              <a:rPr lang="en-IN" dirty="0">
                <a:solidFill>
                  <a:srgbClr val="FF0000"/>
                </a:solidFill>
              </a:rPr>
              <a:t>of living conditions and quality of life of </a:t>
            </a:r>
            <a:r>
              <a:rPr lang="en-IN" dirty="0" smtClean="0">
                <a:solidFill>
                  <a:srgbClr val="FF0000"/>
                </a:solidFill>
              </a:rPr>
              <a:t>the people.</a:t>
            </a:r>
            <a:endParaRPr lang="en-IN" dirty="0">
              <a:solidFill>
                <a:srgbClr val="FF0000"/>
              </a:solidFill>
            </a:endParaRPr>
          </a:p>
        </p:txBody>
      </p:sp>
    </p:spTree>
    <p:extLst>
      <p:ext uri="{BB962C8B-B14F-4D97-AF65-F5344CB8AC3E}">
        <p14:creationId xmlns="" xmlns:p14="http://schemas.microsoft.com/office/powerpoint/2010/main" val="3492424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INTRODUCTION</a:t>
            </a:r>
            <a:endParaRPr lang="en-IN" dirty="0"/>
          </a:p>
        </p:txBody>
      </p:sp>
      <p:sp>
        <p:nvSpPr>
          <p:cNvPr id="3" name="Content Placeholder 2"/>
          <p:cNvSpPr>
            <a:spLocks noGrp="1"/>
          </p:cNvSpPr>
          <p:nvPr>
            <p:ph idx="1"/>
          </p:nvPr>
        </p:nvSpPr>
        <p:spPr>
          <a:xfrm>
            <a:off x="0" y="1066800"/>
            <a:ext cx="9144000" cy="5791200"/>
          </a:xfrm>
        </p:spPr>
        <p:txBody>
          <a:bodyPr>
            <a:normAutofit/>
          </a:bodyPr>
          <a:lstStyle/>
          <a:p>
            <a:pPr algn="just"/>
            <a:r>
              <a:rPr lang="en-IN" dirty="0"/>
              <a:t>An acute disease induced by the exotoxin of </a:t>
            </a:r>
            <a:r>
              <a:rPr lang="en-IN" i="1" dirty="0" smtClean="0">
                <a:solidFill>
                  <a:srgbClr val="FF0000"/>
                </a:solidFill>
              </a:rPr>
              <a:t>Clostridium </a:t>
            </a:r>
            <a:r>
              <a:rPr lang="en-IN" dirty="0" err="1" smtClean="0">
                <a:solidFill>
                  <a:srgbClr val="FF0000"/>
                </a:solidFill>
              </a:rPr>
              <a:t>tetani</a:t>
            </a:r>
            <a:r>
              <a:rPr lang="en-IN" dirty="0" smtClean="0">
                <a:solidFill>
                  <a:srgbClr val="FF0000"/>
                </a:solidFill>
              </a:rPr>
              <a:t> </a:t>
            </a:r>
            <a:r>
              <a:rPr lang="en-IN" dirty="0"/>
              <a:t>and clinically characterized by muscular rigidity </a:t>
            </a:r>
            <a:r>
              <a:rPr lang="en-IN" dirty="0" smtClean="0"/>
              <a:t>which persists </a:t>
            </a:r>
            <a:r>
              <a:rPr lang="en-IN" dirty="0"/>
              <a:t>throughout illness punctuated by painful </a:t>
            </a:r>
            <a:r>
              <a:rPr lang="en-IN" dirty="0" smtClean="0"/>
              <a:t>paroxysmal spasms </a:t>
            </a:r>
            <a:r>
              <a:rPr lang="en-IN" dirty="0"/>
              <a:t>of the voluntary muscles, especially the </a:t>
            </a:r>
            <a:r>
              <a:rPr lang="en-IN" dirty="0" smtClean="0">
                <a:solidFill>
                  <a:srgbClr val="FF0000"/>
                </a:solidFill>
              </a:rPr>
              <a:t>masseters (</a:t>
            </a:r>
            <a:r>
              <a:rPr lang="en-IN" dirty="0" err="1" smtClean="0">
                <a:solidFill>
                  <a:srgbClr val="FF0000"/>
                </a:solidFill>
              </a:rPr>
              <a:t>trismus</a:t>
            </a:r>
            <a:r>
              <a:rPr lang="en-IN" dirty="0" smtClean="0">
                <a:solidFill>
                  <a:srgbClr val="FF0000"/>
                </a:solidFill>
              </a:rPr>
              <a:t> </a:t>
            </a:r>
            <a:r>
              <a:rPr lang="en-IN" dirty="0">
                <a:solidFill>
                  <a:srgbClr val="FF0000"/>
                </a:solidFill>
              </a:rPr>
              <a:t>or "lock-jaw"), the facial muscles (</a:t>
            </a:r>
            <a:r>
              <a:rPr lang="en-IN" dirty="0" err="1" smtClean="0">
                <a:solidFill>
                  <a:srgbClr val="FF0000"/>
                </a:solidFill>
              </a:rPr>
              <a:t>risus</a:t>
            </a:r>
            <a:r>
              <a:rPr lang="en-IN" dirty="0">
                <a:solidFill>
                  <a:srgbClr val="FF0000"/>
                </a:solidFill>
              </a:rPr>
              <a:t> </a:t>
            </a:r>
            <a:r>
              <a:rPr lang="en-IN" dirty="0" err="1" smtClean="0">
                <a:solidFill>
                  <a:srgbClr val="FF0000"/>
                </a:solidFill>
              </a:rPr>
              <a:t>sardonicus</a:t>
            </a:r>
            <a:r>
              <a:rPr lang="en-IN" dirty="0">
                <a:solidFill>
                  <a:srgbClr val="FF0000"/>
                </a:solidFill>
              </a:rPr>
              <a:t>), the muscles of the back and </a:t>
            </a:r>
            <a:r>
              <a:rPr lang="en-IN" dirty="0" smtClean="0">
                <a:solidFill>
                  <a:srgbClr val="FF0000"/>
                </a:solidFill>
              </a:rPr>
              <a:t>neck (</a:t>
            </a:r>
            <a:r>
              <a:rPr lang="en-IN" dirty="0" err="1" smtClean="0">
                <a:solidFill>
                  <a:srgbClr val="FF0000"/>
                </a:solidFill>
              </a:rPr>
              <a:t>opisthotonos</a:t>
            </a:r>
            <a:r>
              <a:rPr lang="en-IN" dirty="0">
                <a:solidFill>
                  <a:srgbClr val="FF0000"/>
                </a:solidFill>
              </a:rPr>
              <a:t>)</a:t>
            </a:r>
            <a:r>
              <a:rPr lang="en-IN" dirty="0"/>
              <a:t>, and those of the lower limbs and </a:t>
            </a:r>
            <a:r>
              <a:rPr lang="en-IN" dirty="0" smtClean="0"/>
              <a:t>abdomen</a:t>
            </a:r>
            <a:r>
              <a:rPr lang="en-IN" i="1" dirty="0" smtClean="0"/>
              <a:t>. </a:t>
            </a:r>
          </a:p>
          <a:p>
            <a:pPr algn="just"/>
            <a:r>
              <a:rPr lang="en-IN" dirty="0" smtClean="0"/>
              <a:t>The </a:t>
            </a:r>
            <a:r>
              <a:rPr lang="en-IN" dirty="0"/>
              <a:t>mortality tends to be very high, varying from 40 </a:t>
            </a:r>
            <a:r>
              <a:rPr lang="en-IN" dirty="0" smtClean="0"/>
              <a:t>to 80 </a:t>
            </a:r>
            <a:r>
              <a:rPr lang="en-IN" dirty="0"/>
              <a:t>per </a:t>
            </a:r>
            <a:r>
              <a:rPr lang="en-IN" dirty="0" smtClean="0"/>
              <a:t>cent.</a:t>
            </a:r>
            <a:endParaRPr lang="en-IN" dirty="0"/>
          </a:p>
        </p:txBody>
      </p:sp>
    </p:spTree>
    <p:extLst>
      <p:ext uri="{BB962C8B-B14F-4D97-AF65-F5344CB8AC3E}">
        <p14:creationId xmlns="" xmlns:p14="http://schemas.microsoft.com/office/powerpoint/2010/main" val="3400586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TETANUS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PROBLEM STATEMENT</a:t>
            </a:r>
            <a:endParaRPr lang="en-IN" dirty="0"/>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r>
              <a:rPr lang="en-IN" dirty="0"/>
              <a:t>Tetanus is now comparatively rare disease in </a:t>
            </a:r>
            <a:r>
              <a:rPr lang="en-IN" dirty="0" smtClean="0"/>
              <a:t>the developed </a:t>
            </a:r>
            <a:r>
              <a:rPr lang="en-IN" dirty="0"/>
              <a:t>countries. </a:t>
            </a:r>
            <a:endParaRPr lang="en-IN" dirty="0" smtClean="0"/>
          </a:p>
          <a:p>
            <a:r>
              <a:rPr lang="en-IN" dirty="0" smtClean="0"/>
              <a:t>Neonatal </a:t>
            </a:r>
            <a:r>
              <a:rPr lang="en-IN" dirty="0"/>
              <a:t>tetanus (NT) is a </a:t>
            </a:r>
            <a:r>
              <a:rPr lang="en-IN" dirty="0" smtClean="0"/>
              <a:t>killer disease</a:t>
            </a:r>
            <a:r>
              <a:rPr lang="en-IN" dirty="0"/>
              <a:t>, second only to measles among the six </a:t>
            </a:r>
            <a:r>
              <a:rPr lang="en-IN" dirty="0" smtClean="0"/>
              <a:t>target diseases </a:t>
            </a:r>
            <a:r>
              <a:rPr lang="en-IN" dirty="0"/>
              <a:t>of the EPI. </a:t>
            </a:r>
            <a:endParaRPr lang="en-IN" dirty="0" smtClean="0"/>
          </a:p>
          <a:p>
            <a:r>
              <a:rPr lang="en-IN" dirty="0" smtClean="0"/>
              <a:t>Even </a:t>
            </a:r>
            <a:r>
              <a:rPr lang="en-IN" dirty="0"/>
              <a:t>with treatment, the </a:t>
            </a:r>
            <a:r>
              <a:rPr lang="en-IN" dirty="0" smtClean="0"/>
              <a:t>case-fatality rate </a:t>
            </a:r>
            <a:r>
              <a:rPr lang="en-IN" dirty="0"/>
              <a:t>can be as high as 80-90 per cent. </a:t>
            </a:r>
            <a:endParaRPr lang="en-IN" dirty="0" smtClean="0"/>
          </a:p>
          <a:p>
            <a:r>
              <a:rPr lang="en-IN" dirty="0" smtClean="0"/>
              <a:t>It </a:t>
            </a:r>
            <a:r>
              <a:rPr lang="en-IN" dirty="0"/>
              <a:t>tends to occur </a:t>
            </a:r>
            <a:r>
              <a:rPr lang="en-IN" dirty="0" smtClean="0"/>
              <a:t>in areas </a:t>
            </a:r>
            <a:r>
              <a:rPr lang="en-IN" dirty="0"/>
              <a:t>with poor access to health care, hence it often </a:t>
            </a:r>
            <a:r>
              <a:rPr lang="en-IN" dirty="0" smtClean="0"/>
              <a:t>remains hidden </a:t>
            </a:r>
            <a:r>
              <a:rPr lang="en-IN" dirty="0"/>
              <a:t>within the community.</a:t>
            </a:r>
          </a:p>
          <a:p>
            <a:r>
              <a:rPr lang="en-IN" dirty="0" smtClean="0"/>
              <a:t>During </a:t>
            </a:r>
            <a:r>
              <a:rPr lang="en-IN" dirty="0"/>
              <a:t>2012, a total of 10,392 cases of tetanus </a:t>
            </a:r>
            <a:r>
              <a:rPr lang="en-IN" dirty="0" smtClean="0"/>
              <a:t>and 4,650 </a:t>
            </a:r>
            <a:r>
              <a:rPr lang="en-IN" dirty="0"/>
              <a:t>cases of neonatal tetanus were reported to </a:t>
            </a:r>
            <a:r>
              <a:rPr lang="en-IN" dirty="0" smtClean="0"/>
              <a:t>WHO worldwide</a:t>
            </a:r>
            <a:endParaRPr lang="en-IN" dirty="0"/>
          </a:p>
        </p:txBody>
      </p:sp>
    </p:spTree>
    <p:extLst>
      <p:ext uri="{BB962C8B-B14F-4D97-AF65-F5344CB8AC3E}">
        <p14:creationId xmlns="" xmlns:p14="http://schemas.microsoft.com/office/powerpoint/2010/main" val="1979299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INFECTIONS</a:t>
            </a:r>
            <a:endParaRPr lang="en-IN" dirty="0"/>
          </a:p>
        </p:txBody>
      </p:sp>
      <p:sp>
        <p:nvSpPr>
          <p:cNvPr id="3" name="Content Placeholder 2"/>
          <p:cNvSpPr>
            <a:spLocks noGrp="1"/>
          </p:cNvSpPr>
          <p:nvPr>
            <p:ph idx="1"/>
          </p:nvPr>
        </p:nvSpPr>
        <p:spPr/>
        <p:txBody>
          <a:bodyPr/>
          <a:lstStyle/>
          <a:p>
            <a:pPr marL="514350" indent="-514350">
              <a:buAutoNum type="arabicPeriod"/>
            </a:pPr>
            <a:r>
              <a:rPr lang="en-US" dirty="0" smtClean="0"/>
              <a:t>Trachoma</a:t>
            </a:r>
          </a:p>
          <a:p>
            <a:pPr marL="514350" indent="-514350">
              <a:buAutoNum type="arabicPeriod"/>
            </a:pPr>
            <a:r>
              <a:rPr lang="en-US" dirty="0" smtClean="0"/>
              <a:t>Tetanus</a:t>
            </a:r>
          </a:p>
          <a:p>
            <a:pPr marL="514350" indent="-514350">
              <a:buAutoNum type="arabicPeriod"/>
            </a:pPr>
            <a:r>
              <a:rPr lang="en-US" dirty="0" smtClean="0"/>
              <a:t>Leprosy</a:t>
            </a:r>
            <a:endParaRPr lang="en-IN" dirty="0"/>
          </a:p>
        </p:txBody>
      </p:sp>
    </p:spTree>
    <p:extLst>
      <p:ext uri="{BB962C8B-B14F-4D97-AF65-F5344CB8AC3E}">
        <p14:creationId xmlns="" xmlns:p14="http://schemas.microsoft.com/office/powerpoint/2010/main" val="3725118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IN" dirty="0"/>
              <a:t>INDIA</a:t>
            </a:r>
          </a:p>
        </p:txBody>
      </p:sp>
      <p:sp>
        <p:nvSpPr>
          <p:cNvPr id="3" name="Content Placeholder 2"/>
          <p:cNvSpPr>
            <a:spLocks noGrp="1"/>
          </p:cNvSpPr>
          <p:nvPr>
            <p:ph idx="1"/>
          </p:nvPr>
        </p:nvSpPr>
        <p:spPr>
          <a:xfrm>
            <a:off x="0" y="838200"/>
            <a:ext cx="9144000" cy="6019800"/>
          </a:xfrm>
        </p:spPr>
        <p:txBody>
          <a:bodyPr>
            <a:normAutofit fontScale="77500" lnSpcReduction="20000"/>
          </a:bodyPr>
          <a:lstStyle/>
          <a:p>
            <a:pPr algn="just"/>
            <a:r>
              <a:rPr lang="en-IN" dirty="0" smtClean="0"/>
              <a:t>Behaviours </a:t>
            </a:r>
            <a:r>
              <a:rPr lang="en-IN" dirty="0"/>
              <a:t>such as hand-washing, delivery </a:t>
            </a:r>
            <a:r>
              <a:rPr lang="en-IN" dirty="0" smtClean="0"/>
              <a:t>practices, traditional </a:t>
            </a:r>
            <a:r>
              <a:rPr lang="en-IN" dirty="0"/>
              <a:t>birth customs and interest in immunization, </a:t>
            </a:r>
            <a:r>
              <a:rPr lang="en-IN" dirty="0" smtClean="0"/>
              <a:t>are all </a:t>
            </a:r>
            <a:r>
              <a:rPr lang="en-IN" dirty="0"/>
              <a:t>important factors affecting the disease incidence.</a:t>
            </a:r>
          </a:p>
          <a:p>
            <a:pPr algn="just"/>
            <a:r>
              <a:rPr lang="en-IN" dirty="0" smtClean="0"/>
              <a:t>Since </a:t>
            </a:r>
            <a:r>
              <a:rPr lang="en-IN" dirty="0"/>
              <a:t>1983 in India, the nationwide EPI </a:t>
            </a:r>
            <a:r>
              <a:rPr lang="en-IN" dirty="0" smtClean="0"/>
              <a:t>has recommended </a:t>
            </a:r>
            <a:r>
              <a:rPr lang="en-IN" dirty="0"/>
              <a:t>the provision of 2 doses of tetanus toxoid </a:t>
            </a:r>
            <a:r>
              <a:rPr lang="en-IN" dirty="0" smtClean="0"/>
              <a:t>to all </a:t>
            </a:r>
            <a:r>
              <a:rPr lang="en-IN" dirty="0"/>
              <a:t>pregnant women during each </a:t>
            </a:r>
            <a:r>
              <a:rPr lang="en-IN" dirty="0" smtClean="0"/>
              <a:t>pregnancy  to </a:t>
            </a:r>
            <a:r>
              <a:rPr lang="en-IN" dirty="0"/>
              <a:t>prevent neonatal and maternal tetanus. </a:t>
            </a:r>
            <a:endParaRPr lang="en-IN" dirty="0" smtClean="0"/>
          </a:p>
          <a:p>
            <a:pPr algn="just"/>
            <a:r>
              <a:rPr lang="en-IN" dirty="0" smtClean="0"/>
              <a:t>In </a:t>
            </a:r>
            <a:r>
              <a:rPr lang="en-IN" dirty="0"/>
              <a:t>addition </a:t>
            </a:r>
            <a:r>
              <a:rPr lang="en-IN" dirty="0" smtClean="0"/>
              <a:t>to immunization</a:t>
            </a:r>
            <a:r>
              <a:rPr lang="en-IN" dirty="0"/>
              <a:t>, </a:t>
            </a:r>
            <a:r>
              <a:rPr lang="en-IN" dirty="0" smtClean="0"/>
              <a:t>hospital and primary health centres are informed to perform clean </a:t>
            </a:r>
            <a:r>
              <a:rPr lang="en-IN" dirty="0"/>
              <a:t>deliveries </a:t>
            </a:r>
            <a:r>
              <a:rPr lang="en-IN" dirty="0" smtClean="0"/>
              <a:t> and </a:t>
            </a:r>
            <a:r>
              <a:rPr lang="en-IN" dirty="0"/>
              <a:t>a cadre of trained ANM and other trained </a:t>
            </a:r>
            <a:r>
              <a:rPr lang="en-IN" dirty="0" smtClean="0"/>
              <a:t>birth attendants </a:t>
            </a:r>
            <a:r>
              <a:rPr lang="en-IN" dirty="0"/>
              <a:t>have been developed and deployed to </a:t>
            </a:r>
            <a:r>
              <a:rPr lang="en-IN" dirty="0" smtClean="0"/>
              <a:t>ensure clean </a:t>
            </a:r>
            <a:r>
              <a:rPr lang="en-IN" dirty="0"/>
              <a:t>delivery and cord care practices. </a:t>
            </a:r>
            <a:endParaRPr lang="en-IN" dirty="0" smtClean="0"/>
          </a:p>
          <a:p>
            <a:pPr algn="just"/>
            <a:r>
              <a:rPr lang="en-IN" dirty="0"/>
              <a:t>U</a:t>
            </a:r>
            <a:r>
              <a:rPr lang="en-IN" dirty="0" smtClean="0"/>
              <a:t>nder the </a:t>
            </a:r>
            <a:r>
              <a:rPr lang="en-IN" dirty="0"/>
              <a:t>National Rural Health Mission launched in 2005, </a:t>
            </a:r>
            <a:r>
              <a:rPr lang="en-IN" dirty="0" smtClean="0"/>
              <a:t>the Government </a:t>
            </a:r>
            <a:r>
              <a:rPr lang="en-IN" dirty="0"/>
              <a:t>of India has provided training to </a:t>
            </a:r>
            <a:r>
              <a:rPr lang="en-IN" dirty="0" smtClean="0"/>
              <a:t>health workers</a:t>
            </a:r>
            <a:r>
              <a:rPr lang="en-IN" dirty="0"/>
              <a:t>. </a:t>
            </a:r>
            <a:endParaRPr lang="en-IN" dirty="0" smtClean="0"/>
          </a:p>
          <a:p>
            <a:pPr algn="just"/>
            <a:r>
              <a:rPr lang="en-IN" dirty="0" smtClean="0"/>
              <a:t>In 2013, about </a:t>
            </a:r>
            <a:r>
              <a:rPr lang="en-IN" dirty="0"/>
              <a:t>528 cases of neonatal tetanus were reported in </a:t>
            </a:r>
            <a:r>
              <a:rPr lang="en-IN" dirty="0" smtClean="0"/>
              <a:t>India compared </a:t>
            </a:r>
            <a:r>
              <a:rPr lang="en-IN" dirty="0"/>
              <a:t>to 11,000 in 1989. </a:t>
            </a:r>
            <a:endParaRPr lang="en-IN" i="1" dirty="0"/>
          </a:p>
          <a:p>
            <a:pPr algn="just"/>
            <a:r>
              <a:rPr lang="en-IN" dirty="0"/>
              <a:t>By the end of 2008, India had validated NT </a:t>
            </a:r>
            <a:r>
              <a:rPr lang="en-IN" dirty="0" smtClean="0"/>
              <a:t>elimination in </a:t>
            </a:r>
            <a:r>
              <a:rPr lang="en-IN" dirty="0"/>
              <a:t>15 states/UTs</a:t>
            </a:r>
            <a:r>
              <a:rPr lang="en-IN" dirty="0" smtClean="0"/>
              <a:t>.</a:t>
            </a:r>
            <a:endParaRPr lang="en-IN" i="1" dirty="0"/>
          </a:p>
        </p:txBody>
      </p:sp>
    </p:spTree>
    <p:extLst>
      <p:ext uri="{BB962C8B-B14F-4D97-AF65-F5344CB8AC3E}">
        <p14:creationId xmlns="" xmlns:p14="http://schemas.microsoft.com/office/powerpoint/2010/main" val="117862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etanu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529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tanus"/>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53023"/>
          <a:stretch/>
        </p:blipFill>
        <p:spPr bwMode="auto">
          <a:xfrm>
            <a:off x="0" y="228600"/>
            <a:ext cx="9144000" cy="66293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26851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19"/>
            <a:ext cx="9144000" cy="883919"/>
          </a:xfrm>
        </p:spPr>
        <p:txBody>
          <a:bodyPr>
            <a:normAutofit/>
          </a:bodyPr>
          <a:lstStyle/>
          <a:p>
            <a:r>
              <a:rPr lang="en-IN" dirty="0">
                <a:solidFill>
                  <a:srgbClr val="FF0000"/>
                </a:solidFill>
              </a:rPr>
              <a:t>3. EXOTOXIN</a:t>
            </a:r>
            <a:endParaRPr lang="en-IN" dirty="0"/>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r>
              <a:rPr lang="en-IN" dirty="0" smtClean="0"/>
              <a:t>Tetanus </a:t>
            </a:r>
            <a:r>
              <a:rPr lang="en-IN" dirty="0"/>
              <a:t>bacilli produce a soluble exotoxin.</a:t>
            </a:r>
          </a:p>
          <a:p>
            <a:pPr algn="just"/>
            <a:r>
              <a:rPr lang="en-IN" dirty="0"/>
              <a:t>It has an astounding lethal toxicity, exceeded only </a:t>
            </a:r>
            <a:r>
              <a:rPr lang="en-IN" dirty="0" smtClean="0"/>
              <a:t>by </a:t>
            </a:r>
            <a:r>
              <a:rPr lang="en-IN" dirty="0" err="1" smtClean="0"/>
              <a:t>botulinum</a:t>
            </a:r>
            <a:r>
              <a:rPr lang="en-IN" dirty="0" smtClean="0"/>
              <a:t> </a:t>
            </a:r>
            <a:r>
              <a:rPr lang="en-IN" dirty="0"/>
              <a:t>toxin. </a:t>
            </a:r>
            <a:endParaRPr lang="en-IN" dirty="0" smtClean="0"/>
          </a:p>
          <a:p>
            <a:pPr algn="just"/>
            <a:r>
              <a:rPr lang="en-IN" dirty="0" smtClean="0"/>
              <a:t>The </a:t>
            </a:r>
            <a:r>
              <a:rPr lang="en-IN" dirty="0"/>
              <a:t>lethal dose for a 70 kg man is </a:t>
            </a:r>
            <a:r>
              <a:rPr lang="en-IN" dirty="0" smtClean="0"/>
              <a:t>about 0 </a:t>
            </a:r>
            <a:r>
              <a:rPr lang="en-IN" dirty="0"/>
              <a:t>.1 </a:t>
            </a:r>
            <a:r>
              <a:rPr lang="en-IN" dirty="0" smtClean="0"/>
              <a:t>mg</a:t>
            </a:r>
            <a:r>
              <a:rPr lang="en-IN" i="1" dirty="0" smtClean="0"/>
              <a:t>. </a:t>
            </a:r>
          </a:p>
          <a:p>
            <a:pPr algn="just"/>
            <a:r>
              <a:rPr lang="en-IN" dirty="0" smtClean="0"/>
              <a:t>The </a:t>
            </a:r>
            <a:r>
              <a:rPr lang="en-IN" dirty="0"/>
              <a:t>toxin acts on 4 areas of the nervous system :</a:t>
            </a:r>
          </a:p>
          <a:p>
            <a:pPr marL="0" indent="0" algn="just">
              <a:buNone/>
            </a:pPr>
            <a:r>
              <a:rPr lang="en-IN" dirty="0"/>
              <a:t>(a) the motor end plates in skeletal system </a:t>
            </a:r>
            <a:endParaRPr lang="en-IN" dirty="0" smtClean="0"/>
          </a:p>
          <a:p>
            <a:pPr marL="0" indent="0" algn="just">
              <a:buNone/>
            </a:pPr>
            <a:r>
              <a:rPr lang="en-IN" dirty="0" smtClean="0"/>
              <a:t>(</a:t>
            </a:r>
            <a:r>
              <a:rPr lang="en-IN" dirty="0"/>
              <a:t>b) the </a:t>
            </a:r>
            <a:r>
              <a:rPr lang="en-IN" dirty="0" smtClean="0"/>
              <a:t>spinal cord </a:t>
            </a:r>
          </a:p>
          <a:p>
            <a:pPr marL="0" indent="0" algn="just">
              <a:buNone/>
            </a:pPr>
            <a:r>
              <a:rPr lang="en-IN" dirty="0" smtClean="0"/>
              <a:t>(</a:t>
            </a:r>
            <a:r>
              <a:rPr lang="en-IN" dirty="0"/>
              <a:t>c) the brain, and </a:t>
            </a:r>
            <a:endParaRPr lang="en-IN" dirty="0" smtClean="0"/>
          </a:p>
          <a:p>
            <a:pPr marL="0" indent="0" algn="just">
              <a:buNone/>
            </a:pPr>
            <a:r>
              <a:rPr lang="en-IN" dirty="0" smtClean="0"/>
              <a:t>(</a:t>
            </a:r>
            <a:r>
              <a:rPr lang="en-IN" dirty="0"/>
              <a:t>d) the sympathetic </a:t>
            </a:r>
            <a:r>
              <a:rPr lang="en-IN" dirty="0" smtClean="0"/>
              <a:t>system</a:t>
            </a:r>
            <a:r>
              <a:rPr lang="en-IN" i="1" dirty="0" smtClean="0"/>
              <a:t>. </a:t>
            </a:r>
          </a:p>
          <a:p>
            <a:pPr algn="just"/>
            <a:r>
              <a:rPr lang="en-IN" dirty="0" smtClean="0"/>
              <a:t>Its</a:t>
            </a:r>
            <a:r>
              <a:rPr lang="en-IN" dirty="0"/>
              <a:t> </a:t>
            </a:r>
            <a:r>
              <a:rPr lang="en-IN" dirty="0" smtClean="0"/>
              <a:t>principal </a:t>
            </a:r>
            <a:r>
              <a:rPr lang="en-IN" dirty="0"/>
              <a:t>action is to block inhibition of </a:t>
            </a:r>
            <a:r>
              <a:rPr lang="en-IN" dirty="0" smtClean="0"/>
              <a:t>spinal reflexes</a:t>
            </a:r>
            <a:r>
              <a:rPr lang="en-IN" i="1" dirty="0" smtClean="0"/>
              <a:t>.</a:t>
            </a:r>
            <a:endParaRPr lang="en-IN" i="1" dirty="0"/>
          </a:p>
        </p:txBody>
      </p:sp>
    </p:spTree>
    <p:extLst>
      <p:ext uri="{BB962C8B-B14F-4D97-AF65-F5344CB8AC3E}">
        <p14:creationId xmlns="" xmlns:p14="http://schemas.microsoft.com/office/powerpoint/2010/main" val="1869564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i="1" dirty="0">
                <a:solidFill>
                  <a:srgbClr val="FF0000"/>
                </a:solidFill>
              </a:rPr>
              <a:t>4. </a:t>
            </a:r>
            <a:r>
              <a:rPr lang="en-IN" dirty="0">
                <a:solidFill>
                  <a:srgbClr val="FF0000"/>
                </a:solidFill>
              </a:rPr>
              <a:t>PERIOD OF COMMUNICABILITY : </a:t>
            </a:r>
            <a:br>
              <a:rPr lang="en-IN" dirty="0">
                <a:solidFill>
                  <a:srgbClr val="FF0000"/>
                </a:solidFill>
              </a:rPr>
            </a:br>
            <a:endParaRPr lang="en-IN" dirty="0"/>
          </a:p>
        </p:txBody>
      </p:sp>
      <p:sp>
        <p:nvSpPr>
          <p:cNvPr id="3" name="Content Placeholder 2"/>
          <p:cNvSpPr>
            <a:spLocks noGrp="1"/>
          </p:cNvSpPr>
          <p:nvPr>
            <p:ph idx="1"/>
          </p:nvPr>
        </p:nvSpPr>
        <p:spPr/>
        <p:txBody>
          <a:bodyPr/>
          <a:lstStyle/>
          <a:p>
            <a:pPr algn="just"/>
            <a:r>
              <a:rPr lang="en-IN" dirty="0"/>
              <a:t>None. </a:t>
            </a:r>
          </a:p>
          <a:p>
            <a:pPr algn="just"/>
            <a:r>
              <a:rPr lang="en-IN" dirty="0"/>
              <a:t>Not transmitted from person to person.</a:t>
            </a:r>
          </a:p>
          <a:p>
            <a:pPr marL="0" indent="0">
              <a:buNone/>
            </a:pPr>
            <a:endParaRPr lang="en-IN" dirty="0"/>
          </a:p>
        </p:txBody>
      </p:sp>
    </p:spTree>
    <p:extLst>
      <p:ext uri="{BB962C8B-B14F-4D97-AF65-F5344CB8AC3E}">
        <p14:creationId xmlns="" xmlns:p14="http://schemas.microsoft.com/office/powerpoint/2010/main" val="3012830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sentation on Tetanus Disease"/>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24031"/>
          <a:stretch/>
        </p:blipFill>
        <p:spPr bwMode="auto">
          <a:xfrm>
            <a:off x="0" y="0"/>
            <a:ext cx="9144000" cy="52099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05232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etanu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1872" y="0"/>
            <a:ext cx="8859727" cy="6629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44374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etanu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553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85025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Incubation period</a:t>
            </a:r>
            <a:endParaRPr lang="en-IN" dirty="0"/>
          </a:p>
        </p:txBody>
      </p:sp>
      <p:sp>
        <p:nvSpPr>
          <p:cNvPr id="3" name="Content Placeholder 2"/>
          <p:cNvSpPr>
            <a:spLocks noGrp="1"/>
          </p:cNvSpPr>
          <p:nvPr>
            <p:ph idx="1"/>
          </p:nvPr>
        </p:nvSpPr>
        <p:spPr>
          <a:xfrm>
            <a:off x="0" y="1600200"/>
            <a:ext cx="9144000" cy="5257800"/>
          </a:xfrm>
        </p:spPr>
        <p:txBody>
          <a:bodyPr>
            <a:normAutofit/>
          </a:bodyPr>
          <a:lstStyle/>
          <a:p>
            <a:pPr algn="just"/>
            <a:r>
              <a:rPr lang="en-IN" dirty="0"/>
              <a:t>The incubation period is usually 6 to 10 days. </a:t>
            </a:r>
            <a:endParaRPr lang="en-IN" dirty="0" smtClean="0"/>
          </a:p>
          <a:p>
            <a:pPr algn="just"/>
            <a:r>
              <a:rPr lang="en-IN" dirty="0" smtClean="0"/>
              <a:t>However</a:t>
            </a:r>
            <a:r>
              <a:rPr lang="en-IN" dirty="0"/>
              <a:t>, </a:t>
            </a:r>
            <a:r>
              <a:rPr lang="en-IN" dirty="0" smtClean="0"/>
              <a:t>it may </a:t>
            </a:r>
            <a:r>
              <a:rPr lang="en-IN" dirty="0"/>
              <a:t>be as short as one day or as long as several </a:t>
            </a:r>
            <a:r>
              <a:rPr lang="en-IN" dirty="0" smtClean="0"/>
              <a:t>months</a:t>
            </a:r>
            <a:r>
              <a:rPr lang="en-IN" i="1" dirty="0" smtClean="0"/>
              <a:t>.</a:t>
            </a:r>
            <a:endParaRPr lang="en-IN" i="1" dirty="0"/>
          </a:p>
          <a:p>
            <a:pPr algn="just"/>
            <a:r>
              <a:rPr lang="en-IN" dirty="0"/>
              <a:t>Long incubation is probably explained by the spores </a:t>
            </a:r>
            <a:r>
              <a:rPr lang="en-IN" dirty="0" smtClean="0"/>
              <a:t>lying dormant </a:t>
            </a:r>
            <a:r>
              <a:rPr lang="en-IN" dirty="0"/>
              <a:t>in the wounds. </a:t>
            </a:r>
            <a:endParaRPr lang="en-IN" dirty="0" smtClean="0"/>
          </a:p>
          <a:p>
            <a:pPr algn="just"/>
            <a:r>
              <a:rPr lang="en-IN" dirty="0" smtClean="0"/>
              <a:t>Incubation </a:t>
            </a:r>
            <a:r>
              <a:rPr lang="en-IN" dirty="0"/>
              <a:t>is also prolonged </a:t>
            </a:r>
            <a:r>
              <a:rPr lang="en-IN" dirty="0" smtClean="0"/>
              <a:t>by prophylaxis</a:t>
            </a:r>
            <a:endParaRPr lang="en-IN" dirty="0"/>
          </a:p>
        </p:txBody>
      </p:sp>
    </p:spTree>
    <p:extLst>
      <p:ext uri="{BB962C8B-B14F-4D97-AF65-F5344CB8AC3E}">
        <p14:creationId xmlns="" xmlns:p14="http://schemas.microsoft.com/office/powerpoint/2010/main" val="3669471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TANUS DR.I.SELVARAJ I.R.M.S B.SC.,M.B.B.S.,(M.D)., D.P.H.,D.I.H.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9136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7391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cho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3652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endParaRPr lang="en-IN" dirty="0"/>
          </a:p>
        </p:txBody>
      </p:sp>
      <p:sp>
        <p:nvSpPr>
          <p:cNvPr id="3" name="Content Placeholder 2"/>
          <p:cNvSpPr>
            <a:spLocks noGrp="1"/>
          </p:cNvSpPr>
          <p:nvPr>
            <p:ph idx="1"/>
          </p:nvPr>
        </p:nvSpPr>
        <p:spPr>
          <a:xfrm>
            <a:off x="0" y="0"/>
            <a:ext cx="9144000" cy="6858000"/>
          </a:xfrm>
        </p:spPr>
        <p:txBody>
          <a:bodyPr>
            <a:normAutofit/>
          </a:bodyPr>
          <a:lstStyle/>
          <a:p>
            <a:pPr marL="514350" indent="-514350" algn="just">
              <a:buAutoNum type="alphaLcParenBoth"/>
            </a:pPr>
            <a:r>
              <a:rPr lang="en-IN" dirty="0" smtClean="0">
                <a:solidFill>
                  <a:srgbClr val="FF0000"/>
                </a:solidFill>
              </a:rPr>
              <a:t>TRAUMATIC</a:t>
            </a:r>
            <a:r>
              <a:rPr lang="en-IN" dirty="0" smtClean="0"/>
              <a:t> </a:t>
            </a:r>
            <a:r>
              <a:rPr lang="en-IN" dirty="0"/>
              <a:t>: Trauma is a major and important </a:t>
            </a:r>
            <a:r>
              <a:rPr lang="en-IN" dirty="0" smtClean="0"/>
              <a:t>cause of </a:t>
            </a:r>
            <a:r>
              <a:rPr lang="en-IN" dirty="0"/>
              <a:t>tetanus. Sometimes tetanus may result from most </a:t>
            </a:r>
            <a:r>
              <a:rPr lang="en-IN" dirty="0" smtClean="0"/>
              <a:t>trivial or </a:t>
            </a:r>
            <a:r>
              <a:rPr lang="en-IN" dirty="0"/>
              <a:t>even unnoticed wounds. </a:t>
            </a:r>
            <a:endParaRPr lang="en-IN" dirty="0" smtClean="0"/>
          </a:p>
          <a:p>
            <a:pPr marL="514350" indent="-514350" algn="just">
              <a:buAutoNum type="alphaLcParenBoth"/>
            </a:pPr>
            <a:r>
              <a:rPr lang="en-IN" dirty="0" smtClean="0">
                <a:solidFill>
                  <a:srgbClr val="FF0000"/>
                </a:solidFill>
              </a:rPr>
              <a:t>PUERPERAL</a:t>
            </a:r>
            <a:r>
              <a:rPr lang="en-IN" dirty="0" smtClean="0"/>
              <a:t> </a:t>
            </a:r>
            <a:r>
              <a:rPr lang="en-IN" dirty="0"/>
              <a:t>: </a:t>
            </a:r>
            <a:r>
              <a:rPr lang="en-IN" dirty="0" smtClean="0"/>
              <a:t>Tetanus follows </a:t>
            </a:r>
            <a:r>
              <a:rPr lang="en-IN" dirty="0"/>
              <a:t>abortion more frequently than a normal labour. </a:t>
            </a:r>
            <a:r>
              <a:rPr lang="en-IN" dirty="0" smtClean="0"/>
              <a:t>A post-</a:t>
            </a:r>
            <a:r>
              <a:rPr lang="en-IN" dirty="0" err="1" smtClean="0"/>
              <a:t>abortal</a:t>
            </a:r>
            <a:r>
              <a:rPr lang="en-IN" dirty="0" smtClean="0"/>
              <a:t> </a:t>
            </a:r>
            <a:r>
              <a:rPr lang="en-IN" dirty="0"/>
              <a:t>uterus is a favourable site for the </a:t>
            </a:r>
            <a:r>
              <a:rPr lang="en-IN" dirty="0" smtClean="0"/>
              <a:t>germination of </a:t>
            </a:r>
            <a:r>
              <a:rPr lang="en-IN" dirty="0"/>
              <a:t>tetanus spores. </a:t>
            </a:r>
            <a:endParaRPr lang="en-IN" dirty="0" smtClean="0"/>
          </a:p>
          <a:p>
            <a:pPr marL="514350" indent="-514350" algn="just">
              <a:buAutoNum type="alphaLcParenBoth"/>
            </a:pPr>
            <a:r>
              <a:rPr lang="en-IN" dirty="0" smtClean="0">
                <a:solidFill>
                  <a:srgbClr val="FF0000"/>
                </a:solidFill>
              </a:rPr>
              <a:t>OTOGENIC</a:t>
            </a:r>
            <a:r>
              <a:rPr lang="en-IN" dirty="0"/>
              <a:t>: Ear may be a rare </a:t>
            </a:r>
            <a:r>
              <a:rPr lang="en-IN" dirty="0" smtClean="0"/>
              <a:t>portal of </a:t>
            </a:r>
            <a:r>
              <a:rPr lang="en-IN" dirty="0"/>
              <a:t>entry. Foreign bodies such as infected pencils, </a:t>
            </a:r>
            <a:r>
              <a:rPr lang="en-IN" dirty="0" smtClean="0"/>
              <a:t>matches, and </a:t>
            </a:r>
            <a:r>
              <a:rPr lang="en-IN" dirty="0"/>
              <a:t>beads may introduce the infection. </a:t>
            </a:r>
            <a:r>
              <a:rPr lang="en-IN" dirty="0" err="1"/>
              <a:t>Otogenic</a:t>
            </a:r>
            <a:r>
              <a:rPr lang="en-IN" dirty="0"/>
              <a:t> tetanus is </a:t>
            </a:r>
            <a:r>
              <a:rPr lang="en-IN" dirty="0" smtClean="0"/>
              <a:t>a paediatric </a:t>
            </a:r>
            <a:r>
              <a:rPr lang="en-IN" dirty="0"/>
              <a:t>problem, but cases, may occur in adults also</a:t>
            </a:r>
            <a:r>
              <a:rPr lang="en-IN" dirty="0" smtClean="0"/>
              <a:t>.</a:t>
            </a:r>
          </a:p>
        </p:txBody>
      </p:sp>
    </p:spTree>
    <p:extLst>
      <p:ext uri="{BB962C8B-B14F-4D97-AF65-F5344CB8AC3E}">
        <p14:creationId xmlns="" xmlns:p14="http://schemas.microsoft.com/office/powerpoint/2010/main" val="2662424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
            <a:ext cx="8229600" cy="45719"/>
          </a:xfrm>
        </p:spPr>
        <p:txBody>
          <a:bodyPr>
            <a:normAutofit fontScale="90000"/>
          </a:bodyPr>
          <a:lstStyle/>
          <a:p>
            <a:endParaRPr lang="en-IN" dirty="0"/>
          </a:p>
        </p:txBody>
      </p:sp>
      <p:sp>
        <p:nvSpPr>
          <p:cNvPr id="3" name="Content Placeholder 2"/>
          <p:cNvSpPr>
            <a:spLocks noGrp="1"/>
          </p:cNvSpPr>
          <p:nvPr>
            <p:ph idx="1"/>
          </p:nvPr>
        </p:nvSpPr>
        <p:spPr>
          <a:xfrm>
            <a:off x="152400" y="304800"/>
            <a:ext cx="8763000" cy="6324600"/>
          </a:xfrm>
        </p:spPr>
        <p:txBody>
          <a:bodyPr>
            <a:normAutofit fontScale="92500" lnSpcReduction="20000"/>
          </a:bodyPr>
          <a:lstStyle/>
          <a:p>
            <a:pPr marL="514350" indent="-514350" algn="just">
              <a:buAutoNum type="alphaLcParenBoth"/>
            </a:pPr>
            <a:r>
              <a:rPr lang="en-IN" dirty="0">
                <a:solidFill>
                  <a:srgbClr val="FF0000"/>
                </a:solidFill>
              </a:rPr>
              <a:t>IDIOPATHIC</a:t>
            </a:r>
            <a:r>
              <a:rPr lang="en-IN" dirty="0"/>
              <a:t> : In these cases there is no definite history of sustaining an injury. Some consider it to be the result of microscopic trauma. Others hold the view that it is due to the absorption of tetanus toxin from the intestinal tract. A third view is that the tetanus spores may be inhaled and may start the infection. </a:t>
            </a:r>
          </a:p>
          <a:p>
            <a:pPr marL="514350" indent="-514350" algn="just">
              <a:buAutoNum type="alphaLcParenBoth"/>
            </a:pPr>
            <a:r>
              <a:rPr lang="en-IN" dirty="0">
                <a:solidFill>
                  <a:srgbClr val="FF0000"/>
                </a:solidFill>
              </a:rPr>
              <a:t>TETANUS NEONATORUM</a:t>
            </a:r>
            <a:r>
              <a:rPr lang="en-IN" dirty="0"/>
              <a:t>: In many countries, neonatal tetanus kills about 85 per cent of those afflicted </a:t>
            </a:r>
            <a:r>
              <a:rPr lang="en-IN" i="1" dirty="0"/>
              <a:t>. </a:t>
            </a:r>
            <a:r>
              <a:rPr lang="en-IN" dirty="0"/>
              <a:t>The common cause is infection of the umbilical stump after birth, the first symptom being seen about the 7th day. Therefore tetanus is known as "8th day disease" in Punjab </a:t>
            </a:r>
            <a:r>
              <a:rPr lang="en-IN" i="1" dirty="0"/>
              <a:t>. </a:t>
            </a:r>
            <a:r>
              <a:rPr lang="en-IN" dirty="0"/>
              <a:t>In any country where hygiene is poor, neonatal tetanus may be common.</a:t>
            </a:r>
          </a:p>
          <a:p>
            <a:endParaRPr lang="en-IN" dirty="0"/>
          </a:p>
        </p:txBody>
      </p:sp>
    </p:spTree>
    <p:extLst>
      <p:ext uri="{BB962C8B-B14F-4D97-AF65-F5344CB8AC3E}">
        <p14:creationId xmlns="" xmlns:p14="http://schemas.microsoft.com/office/powerpoint/2010/main" val="1134545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etanu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447800"/>
            <a:ext cx="9144000" cy="5410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848611" y="477636"/>
            <a:ext cx="3446777" cy="830997"/>
          </a:xfrm>
          <a:prstGeom prst="rect">
            <a:avLst/>
          </a:prstGeom>
          <a:noFill/>
        </p:spPr>
        <p:txBody>
          <a:bodyPr wrap="none" rtlCol="0">
            <a:spAutoFit/>
          </a:bodyPr>
          <a:lstStyle/>
          <a:p>
            <a:r>
              <a:rPr lang="en-US" sz="4800" dirty="0" smtClean="0"/>
              <a:t>PREVENTION</a:t>
            </a:r>
            <a:endParaRPr lang="en-IN" sz="4800" dirty="0"/>
          </a:p>
        </p:txBody>
      </p:sp>
    </p:spTree>
    <p:extLst>
      <p:ext uri="{BB962C8B-B14F-4D97-AF65-F5344CB8AC3E}">
        <p14:creationId xmlns="" xmlns:p14="http://schemas.microsoft.com/office/powerpoint/2010/main" val="352196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etanu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660" y="26581"/>
            <a:ext cx="9157660" cy="6831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9493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ETANU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53949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etanu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176" y="0"/>
            <a:ext cx="9129823"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9852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etanus"/>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6448"/>
          <a:stretch/>
        </p:blipFill>
        <p:spPr bwMode="auto">
          <a:xfrm>
            <a:off x="0" y="0"/>
            <a:ext cx="9144000" cy="62732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0296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etanus"/>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2292" name="Picture 4" descr="Tetanu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948" y="7938"/>
            <a:ext cx="9128051" cy="68500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1254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etanus Tetanos – a greek word – to strech - ppt video online downloa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7625"/>
            <a:ext cx="9144000" cy="6858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0666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etanus Tetanos – a greek word – to strech - ppt video online download"/>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67628" cy="68757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1472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t>PROBLEM STATEMENT</a:t>
            </a:r>
            <a:endParaRPr lang="en-IN" dirty="0"/>
          </a:p>
        </p:txBody>
      </p:sp>
      <p:sp>
        <p:nvSpPr>
          <p:cNvPr id="3" name="Content Placeholder 2"/>
          <p:cNvSpPr>
            <a:spLocks noGrp="1"/>
          </p:cNvSpPr>
          <p:nvPr>
            <p:ph idx="1"/>
          </p:nvPr>
        </p:nvSpPr>
        <p:spPr>
          <a:xfrm>
            <a:off x="0" y="990600"/>
            <a:ext cx="9144000" cy="5867400"/>
          </a:xfrm>
        </p:spPr>
        <p:txBody>
          <a:bodyPr>
            <a:normAutofit fontScale="92500" lnSpcReduction="20000"/>
          </a:bodyPr>
          <a:lstStyle/>
          <a:p>
            <a:pPr algn="just"/>
            <a:r>
              <a:rPr lang="en-IN" dirty="0"/>
              <a:t>Trachoma is a major preventable cause of blindness </a:t>
            </a:r>
            <a:r>
              <a:rPr lang="en-IN" dirty="0" smtClean="0"/>
              <a:t>in developing </a:t>
            </a:r>
            <a:r>
              <a:rPr lang="en-IN" dirty="0"/>
              <a:t>countries. </a:t>
            </a:r>
            <a:endParaRPr lang="en-IN" dirty="0" smtClean="0"/>
          </a:p>
          <a:p>
            <a:pPr algn="just"/>
            <a:r>
              <a:rPr lang="en-IN" dirty="0" smtClean="0"/>
              <a:t>According </a:t>
            </a:r>
            <a:r>
              <a:rPr lang="en-IN" dirty="0"/>
              <a:t>to recent estimates, </a:t>
            </a:r>
            <a:r>
              <a:rPr lang="en-IN" dirty="0" smtClean="0"/>
              <a:t>about 2.2 </a:t>
            </a:r>
            <a:r>
              <a:rPr lang="en-IN" dirty="0"/>
              <a:t>million people currently suffer from visual </a:t>
            </a:r>
            <a:r>
              <a:rPr lang="en-IN" dirty="0" smtClean="0"/>
              <a:t>impairment due </a:t>
            </a:r>
            <a:r>
              <a:rPr lang="en-IN" dirty="0"/>
              <a:t>to trachoma, of these 1.2 million are irreversibly </a:t>
            </a:r>
            <a:r>
              <a:rPr lang="en-IN" dirty="0" smtClean="0"/>
              <a:t>blind, and </a:t>
            </a:r>
            <a:r>
              <a:rPr lang="en-IN" dirty="0"/>
              <a:t>about 324.85 million are at risk of </a:t>
            </a:r>
            <a:r>
              <a:rPr lang="en-IN" dirty="0" smtClean="0"/>
              <a:t>infection</a:t>
            </a:r>
            <a:r>
              <a:rPr lang="en-IN" i="1" dirty="0" smtClean="0"/>
              <a:t>.</a:t>
            </a:r>
            <a:endParaRPr lang="en-IN" i="1" dirty="0"/>
          </a:p>
          <a:p>
            <a:pPr algn="just"/>
            <a:r>
              <a:rPr lang="en-IN" dirty="0"/>
              <a:t>The incidence and prevalence of trachoma has shown </a:t>
            </a:r>
            <a:r>
              <a:rPr lang="en-IN" dirty="0" smtClean="0"/>
              <a:t>a significant </a:t>
            </a:r>
            <a:r>
              <a:rPr lang="en-IN" dirty="0"/>
              <a:t>decrease in many endemic countries of </a:t>
            </a:r>
            <a:r>
              <a:rPr lang="en-IN" dirty="0" smtClean="0"/>
              <a:t>SEAR during </a:t>
            </a:r>
            <a:r>
              <a:rPr lang="en-IN" dirty="0"/>
              <a:t>the past few decades. </a:t>
            </a:r>
            <a:endParaRPr lang="en-IN" dirty="0" smtClean="0"/>
          </a:p>
          <a:p>
            <a:pPr algn="just"/>
            <a:r>
              <a:rPr lang="en-IN" dirty="0" smtClean="0"/>
              <a:t>This </a:t>
            </a:r>
            <a:r>
              <a:rPr lang="en-IN" dirty="0"/>
              <a:t>decrease has been </a:t>
            </a:r>
            <a:r>
              <a:rPr lang="en-IN" dirty="0" smtClean="0"/>
              <a:t>mainly due </a:t>
            </a:r>
            <a:r>
              <a:rPr lang="en-IN" dirty="0"/>
              <a:t>to improved sanitation, water and housing, </a:t>
            </a:r>
            <a:r>
              <a:rPr lang="en-IN" dirty="0" smtClean="0"/>
              <a:t>and implementation </a:t>
            </a:r>
            <a:r>
              <a:rPr lang="en-IN" dirty="0"/>
              <a:t>of control measures</a:t>
            </a:r>
            <a:r>
              <a:rPr lang="en-IN" dirty="0" smtClean="0"/>
              <a:t>.</a:t>
            </a:r>
            <a:endParaRPr lang="en-IN" i="1" dirty="0" smtClean="0"/>
          </a:p>
          <a:p>
            <a:pPr algn="just"/>
            <a:r>
              <a:rPr lang="en-IN" dirty="0" smtClean="0"/>
              <a:t>It </a:t>
            </a:r>
            <a:r>
              <a:rPr lang="en-IN" dirty="0"/>
              <a:t>is estimated </a:t>
            </a:r>
            <a:r>
              <a:rPr lang="en-IN" dirty="0" smtClean="0"/>
              <a:t>to be </a:t>
            </a:r>
            <a:r>
              <a:rPr lang="en-IN" dirty="0"/>
              <a:t>responsible for 0.2 per cent of visual impairment </a:t>
            </a:r>
            <a:r>
              <a:rPr lang="en-IN" dirty="0" smtClean="0"/>
              <a:t>and blindness </a:t>
            </a:r>
            <a:r>
              <a:rPr lang="en-IN" dirty="0"/>
              <a:t>in India</a:t>
            </a:r>
          </a:p>
        </p:txBody>
      </p:sp>
    </p:spTree>
    <p:extLst>
      <p:ext uri="{BB962C8B-B14F-4D97-AF65-F5344CB8AC3E}">
        <p14:creationId xmlns="" xmlns:p14="http://schemas.microsoft.com/office/powerpoint/2010/main" val="3131719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e Value Of A Well-Written Thank-You Note"/>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4" descr="Thank You Farmington Ban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0" name="Picture 6" descr="The Anatomy of a &quot;Thank You&quo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7938"/>
            <a:ext cx="9144000" cy="66976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895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racho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759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racho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810" y="0"/>
            <a:ext cx="9168809"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5696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IN" b="1" dirty="0"/>
              <a:t>Environmental factors</a:t>
            </a:r>
            <a:endParaRPr lang="en-IN" dirty="0"/>
          </a:p>
        </p:txBody>
      </p:sp>
      <p:sp>
        <p:nvSpPr>
          <p:cNvPr id="3" name="Content Placeholder 2"/>
          <p:cNvSpPr>
            <a:spLocks noGrp="1"/>
          </p:cNvSpPr>
          <p:nvPr>
            <p:ph idx="1"/>
          </p:nvPr>
        </p:nvSpPr>
        <p:spPr>
          <a:xfrm>
            <a:off x="0" y="1143000"/>
            <a:ext cx="9144000" cy="5715000"/>
          </a:xfrm>
        </p:spPr>
        <p:txBody>
          <a:bodyPr>
            <a:normAutofit fontScale="92500" lnSpcReduction="10000"/>
          </a:bodyPr>
          <a:lstStyle/>
          <a:p>
            <a:pPr marL="514350" indent="-514350" algn="just">
              <a:buAutoNum type="alphaLcParenBoth"/>
            </a:pPr>
            <a:r>
              <a:rPr lang="en-IN" dirty="0" smtClean="0">
                <a:solidFill>
                  <a:srgbClr val="FF0000"/>
                </a:solidFill>
              </a:rPr>
              <a:t>SEASON</a:t>
            </a:r>
            <a:r>
              <a:rPr lang="en-IN" dirty="0" smtClean="0"/>
              <a:t> </a:t>
            </a:r>
            <a:r>
              <a:rPr lang="en-IN" dirty="0"/>
              <a:t>-</a:t>
            </a:r>
            <a:r>
              <a:rPr lang="en-IN" dirty="0" smtClean="0"/>
              <a:t> </a:t>
            </a:r>
            <a:r>
              <a:rPr lang="en-IN" dirty="0"/>
              <a:t>Seasonal epidemics are associated </a:t>
            </a:r>
            <a:r>
              <a:rPr lang="en-IN" dirty="0" smtClean="0"/>
              <a:t>with vastly </a:t>
            </a:r>
            <a:r>
              <a:rPr lang="en-IN" dirty="0"/>
              <a:t>increased number of eye-seeking flies. The </a:t>
            </a:r>
            <a:r>
              <a:rPr lang="en-IN" dirty="0" smtClean="0"/>
              <a:t>incidence of </a:t>
            </a:r>
            <a:r>
              <a:rPr lang="en-IN" dirty="0"/>
              <a:t>active trachoma is found generally high in India </a:t>
            </a:r>
            <a:r>
              <a:rPr lang="en-IN" dirty="0" smtClean="0"/>
              <a:t>during April-May </a:t>
            </a:r>
            <a:r>
              <a:rPr lang="en-IN" dirty="0"/>
              <a:t>and again during July-September. The </a:t>
            </a:r>
            <a:r>
              <a:rPr lang="en-IN" dirty="0" smtClean="0"/>
              <a:t>higher temperature </a:t>
            </a:r>
            <a:r>
              <a:rPr lang="en-IN" dirty="0"/>
              <a:t>and rainfall favours the increase in </a:t>
            </a:r>
            <a:r>
              <a:rPr lang="en-IN" dirty="0" smtClean="0"/>
              <a:t>fly population.</a:t>
            </a:r>
          </a:p>
          <a:p>
            <a:pPr marL="514350" indent="-514350" algn="just">
              <a:buAutoNum type="alphaLcParenBoth"/>
            </a:pPr>
            <a:r>
              <a:rPr lang="en-IN" dirty="0" smtClean="0">
                <a:solidFill>
                  <a:srgbClr val="FF0000"/>
                </a:solidFill>
              </a:rPr>
              <a:t>QUALITY </a:t>
            </a:r>
            <a:r>
              <a:rPr lang="en-IN" dirty="0">
                <a:solidFill>
                  <a:srgbClr val="FF0000"/>
                </a:solidFill>
              </a:rPr>
              <a:t>OF </a:t>
            </a:r>
            <a:r>
              <a:rPr lang="en-IN" dirty="0" smtClean="0">
                <a:solidFill>
                  <a:srgbClr val="FF0000"/>
                </a:solidFill>
              </a:rPr>
              <a:t>LIFE- </a:t>
            </a:r>
            <a:r>
              <a:rPr lang="en-IN" dirty="0"/>
              <a:t>Trachoma is </a:t>
            </a:r>
            <a:r>
              <a:rPr lang="en-IN" dirty="0" smtClean="0"/>
              <a:t>associated with </a:t>
            </a:r>
            <a:r>
              <a:rPr lang="en-IN" dirty="0"/>
              <a:t>poor quality of life. The disease thrives in conditions </a:t>
            </a:r>
            <a:r>
              <a:rPr lang="en-IN" dirty="0" smtClean="0"/>
              <a:t>of poverty</a:t>
            </a:r>
            <a:r>
              <a:rPr lang="en-IN" dirty="0"/>
              <a:t>, crowding, ignorance, poor personal </a:t>
            </a:r>
            <a:r>
              <a:rPr lang="en-IN" dirty="0" smtClean="0"/>
              <a:t>hygiene, squalor</a:t>
            </a:r>
            <a:r>
              <a:rPr lang="en-IN" dirty="0"/>
              <a:t>, illiteracy and poor housing. As living </a:t>
            </a:r>
            <a:r>
              <a:rPr lang="en-IN" dirty="0" smtClean="0"/>
              <a:t>conditions improve </a:t>
            </a:r>
            <a:r>
              <a:rPr lang="en-IN" dirty="0"/>
              <a:t>the disease tends to regress</a:t>
            </a:r>
            <a:r>
              <a:rPr lang="en-IN" dirty="0" smtClean="0"/>
              <a:t>.</a:t>
            </a:r>
          </a:p>
          <a:p>
            <a:pPr marL="514350" indent="-514350" algn="just">
              <a:buAutoNum type="alphaLcParenBoth"/>
            </a:pPr>
            <a:r>
              <a:rPr lang="en-IN" dirty="0" smtClean="0">
                <a:solidFill>
                  <a:srgbClr val="FF0000"/>
                </a:solidFill>
              </a:rPr>
              <a:t>CUSTOMS </a:t>
            </a:r>
            <a:r>
              <a:rPr lang="en-IN" dirty="0">
                <a:solidFill>
                  <a:srgbClr val="FF0000"/>
                </a:solidFill>
              </a:rPr>
              <a:t>-</a:t>
            </a:r>
            <a:r>
              <a:rPr lang="en-IN" dirty="0" smtClean="0"/>
              <a:t> The custom </a:t>
            </a:r>
            <a:r>
              <a:rPr lang="en-IN" dirty="0"/>
              <a:t>of applying </a:t>
            </a:r>
            <a:r>
              <a:rPr lang="en-IN" i="1" dirty="0" err="1"/>
              <a:t>kajal</a:t>
            </a:r>
            <a:r>
              <a:rPr lang="en-IN" i="1" dirty="0"/>
              <a:t> </a:t>
            </a:r>
            <a:r>
              <a:rPr lang="en-IN" dirty="0"/>
              <a:t>or </a:t>
            </a:r>
            <a:r>
              <a:rPr lang="en-IN" i="1" dirty="0" err="1"/>
              <a:t>surma</a:t>
            </a:r>
            <a:r>
              <a:rPr lang="en-IN" i="1" dirty="0"/>
              <a:t> </a:t>
            </a:r>
            <a:r>
              <a:rPr lang="en-IN" dirty="0"/>
              <a:t>to the eyes is a </a:t>
            </a:r>
            <a:r>
              <a:rPr lang="en-IN" dirty="0" smtClean="0"/>
              <a:t>positive risk </a:t>
            </a:r>
            <a:r>
              <a:rPr lang="en-IN" dirty="0"/>
              <a:t>factor.</a:t>
            </a:r>
          </a:p>
        </p:txBody>
      </p:sp>
    </p:spTree>
    <p:extLst>
      <p:ext uri="{BB962C8B-B14F-4D97-AF65-F5344CB8AC3E}">
        <p14:creationId xmlns="" xmlns:p14="http://schemas.microsoft.com/office/powerpoint/2010/main" val="187391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racho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248" y="0"/>
            <a:ext cx="9334648"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711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rachoma"/>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214" y="0"/>
            <a:ext cx="9181214"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63571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TotalTime>
  <Words>1245</Words>
  <Application>Microsoft Office PowerPoint</Application>
  <PresentationFormat>On-screen Show (4:3)</PresentationFormat>
  <Paragraphs>75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SURFACE INFECTIONS</vt:lpstr>
      <vt:lpstr>SURFACE INFECTIONS</vt:lpstr>
      <vt:lpstr>Slide 3</vt:lpstr>
      <vt:lpstr>PROBLEM STATEMENT</vt:lpstr>
      <vt:lpstr>Slide 5</vt:lpstr>
      <vt:lpstr>Slide 6</vt:lpstr>
      <vt:lpstr>Environmental factors</vt:lpstr>
      <vt:lpstr>Slide 8</vt:lpstr>
      <vt:lpstr>Slide 9</vt:lpstr>
      <vt:lpstr>Slide 10</vt:lpstr>
      <vt:lpstr>CHEMOTHERAPY</vt:lpstr>
      <vt:lpstr>Slide 12</vt:lpstr>
      <vt:lpstr>(a) Mass treatment</vt:lpstr>
      <vt:lpstr>Slide 14</vt:lpstr>
      <vt:lpstr>Surveillance</vt:lpstr>
      <vt:lpstr>Health education</vt:lpstr>
      <vt:lpstr>INTRODUCTION</vt:lpstr>
      <vt:lpstr>TETANUS</vt:lpstr>
      <vt:lpstr>PROBLEM STATEMENT</vt:lpstr>
      <vt:lpstr>INDIA</vt:lpstr>
      <vt:lpstr>Slide 21</vt:lpstr>
      <vt:lpstr>Slide 22</vt:lpstr>
      <vt:lpstr>3. EXOTOXIN</vt:lpstr>
      <vt:lpstr>4. PERIOD OF COMMUNICABILITY :  </vt:lpstr>
      <vt:lpstr>Slide 25</vt:lpstr>
      <vt:lpstr>Slide 26</vt:lpstr>
      <vt:lpstr>Slide 27</vt:lpstr>
      <vt:lpstr>Incubation period</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INFECTIONS</dc:title>
  <dc:creator>Ajith.V.S.</dc:creator>
  <cp:lastModifiedBy>Dept. Of CM</cp:lastModifiedBy>
  <cp:revision>45</cp:revision>
  <dcterms:created xsi:type="dcterms:W3CDTF">2006-08-16T00:00:00Z</dcterms:created>
  <dcterms:modified xsi:type="dcterms:W3CDTF">2020-11-05T06:02:52Z</dcterms:modified>
</cp:coreProperties>
</file>